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6" r:id="rId1"/>
  </p:sldMasterIdLst>
  <p:notesMasterIdLst>
    <p:notesMasterId r:id="rId17"/>
  </p:notesMasterIdLst>
  <p:sldIdLst>
    <p:sldId id="256" r:id="rId2"/>
    <p:sldId id="257" r:id="rId3"/>
    <p:sldId id="259" r:id="rId4"/>
    <p:sldId id="260" r:id="rId5"/>
    <p:sldId id="262" r:id="rId6"/>
    <p:sldId id="270" r:id="rId7"/>
    <p:sldId id="261" r:id="rId8"/>
    <p:sldId id="258" r:id="rId9"/>
    <p:sldId id="265" r:id="rId10"/>
    <p:sldId id="271" r:id="rId11"/>
    <p:sldId id="264" r:id="rId12"/>
    <p:sldId id="263" r:id="rId13"/>
    <p:sldId id="269" r:id="rId14"/>
    <p:sldId id="272" r:id="rId15"/>
    <p:sldId id="268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73" autoAdjust="0"/>
    <p:restoredTop sz="94667" autoAdjust="0"/>
  </p:normalViewPr>
  <p:slideViewPr>
    <p:cSldViewPr snapToGrid="0">
      <p:cViewPr varScale="1">
        <p:scale>
          <a:sx n="60" d="100"/>
          <a:sy n="60" d="100"/>
        </p:scale>
        <p:origin x="67" y="53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909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193CC-EBC6-454B-870A-A366127B51E3}" type="datetimeFigureOut">
              <a:rPr lang="en-US"/>
              <a:t>12/9/2015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B2B2EE-0B7F-457D-BC94-62072FC829DC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1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B2B2EE-0B7F-457D-BC94-62072FC829D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4122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B2B2EE-0B7F-457D-BC94-62072FC829D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2832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B2B2EE-0B7F-457D-BC94-62072FC829DC}" type="slidenum">
              <a:rPr lang="en-US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6338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B2B2EE-0B7F-457D-BC94-62072FC829D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7024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B2B2EE-0B7F-457D-BC94-62072FC829D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1492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B2B2EE-0B7F-457D-BC94-62072FC829D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5725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B2B2EE-0B7F-457D-BC94-62072FC829D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6557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B2B2EE-0B7F-457D-BC94-62072FC829D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8014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B2B2EE-0B7F-457D-BC94-62072FC829D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596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B2B2EE-0B7F-457D-BC94-62072FC829D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998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B2B2EE-0B7F-457D-BC94-62072FC829D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7502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B8A38-249B-4416-B333-563749A30EDF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8A2EE-CCAB-4778-927B-F3CFBE8CB70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2852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B8A38-249B-4416-B333-563749A30EDF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8A2EE-CCAB-4778-927B-F3CFBE8CB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726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B8A38-249B-4416-B333-563749A30EDF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8A2EE-CCAB-4778-927B-F3CFBE8CB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366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B8A38-249B-4416-B333-563749A30EDF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8A2EE-CCAB-4778-927B-F3CFBE8CB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462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B8A38-249B-4416-B333-563749A30EDF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8A2EE-CCAB-4778-927B-F3CFBE8CB70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0198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B8A38-249B-4416-B333-563749A30EDF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8A2EE-CCAB-4778-927B-F3CFBE8CB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161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B8A38-249B-4416-B333-563749A30EDF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8A2EE-CCAB-4778-927B-F3CFBE8CB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353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B8A38-249B-4416-B333-563749A30EDF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8A2EE-CCAB-4778-927B-F3CFBE8CB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993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B8A38-249B-4416-B333-563749A30EDF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8A2EE-CCAB-4778-927B-F3CFBE8CB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980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C7B8A38-249B-4416-B333-563749A30EDF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D38A2EE-CCAB-4778-927B-F3CFBE8CB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07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B8A38-249B-4416-B333-563749A30EDF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8A2EE-CCAB-4778-927B-F3CFBE8CB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743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C7B8A38-249B-4416-B333-563749A30EDF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D38A2EE-CCAB-4778-927B-F3CFBE8CB70A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9888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2.gi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Characteristics of </a:t>
            </a:r>
            <a:br>
              <a:rPr lang="en-US" dirty="0" smtClean="0"/>
            </a:br>
            <a:r>
              <a:rPr lang="en-US" dirty="0" smtClean="0"/>
              <a:t>Planar Graphs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By: George Ge</a:t>
            </a:r>
          </a:p>
          <a:p>
            <a:r>
              <a:rPr lang="en-US" dirty="0" smtClean="0"/>
              <a:t>Mentor: Zachary Greenberg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807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Connected Graphs</a:t>
            </a:r>
            <a:endParaRPr lang="en-US" dirty="0"/>
          </a:p>
        </p:txBody>
      </p:sp>
      <p:pic>
        <p:nvPicPr>
          <p:cNvPr id="1026" name="Picture 2" descr="https://upload.wikimedia.org/wikipedia/commons/thumb/9/97/UndirectedDegrees.svg/258px-UndirectedDegrees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5130" y="2441574"/>
            <a:ext cx="5182699" cy="3133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533400" y="6488668"/>
            <a:ext cx="101219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https://en.wikipedia.org/wiki/Connectivity_%28graph_theory%29#/media/File:UndirectedDegrees.svg</a:t>
            </a:r>
          </a:p>
        </p:txBody>
      </p:sp>
      <p:sp>
        <p:nvSpPr>
          <p:cNvPr id="9" name="5-Point Star 8"/>
          <p:cNvSpPr/>
          <p:nvPr/>
        </p:nvSpPr>
        <p:spPr>
          <a:xfrm>
            <a:off x="5085079" y="3259136"/>
            <a:ext cx="731521" cy="6905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657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K-Connectivity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097280" y="2155786"/>
            <a:ext cx="4937760" cy="736282"/>
          </a:xfrm>
        </p:spPr>
        <p:txBody>
          <a:bodyPr/>
          <a:lstStyle/>
          <a:p>
            <a:r>
              <a:rPr lang="en-US" dirty="0" smtClean="0"/>
              <a:t>2-connected (</a:t>
            </a:r>
            <a:r>
              <a:rPr lang="en-US" dirty="0" err="1" smtClean="0"/>
              <a:t>biconnected</a:t>
            </a:r>
            <a:r>
              <a:rPr lang="en-US" dirty="0" smtClean="0"/>
              <a:t>) </a:t>
            </a:r>
            <a:endParaRPr lang="en-US" dirty="0"/>
          </a:p>
        </p:txBody>
      </p:sp>
      <p:pic>
        <p:nvPicPr>
          <p:cNvPr id="6150" name="Picture 6" descr="BiconnectedGraphs"/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94" t="39775" r="894" b="19310"/>
          <a:stretch/>
        </p:blipFill>
        <p:spPr bwMode="auto">
          <a:xfrm>
            <a:off x="510274" y="3117652"/>
            <a:ext cx="4865593" cy="1990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6400799" y="2155786"/>
            <a:ext cx="4937760" cy="736282"/>
          </a:xfrm>
        </p:spPr>
        <p:txBody>
          <a:bodyPr/>
          <a:lstStyle/>
          <a:p>
            <a:r>
              <a:rPr lang="en-US" dirty="0" smtClean="0"/>
              <a:t>3-connected wheel graphs</a:t>
            </a:r>
            <a:endParaRPr lang="en-US" dirty="0"/>
          </a:p>
        </p:txBody>
      </p:sp>
      <p:pic>
        <p:nvPicPr>
          <p:cNvPr id="6148" name="Picture 4" descr="WheelGraphs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2212" y="2892068"/>
            <a:ext cx="4829175" cy="2352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6552376" y="6488668"/>
            <a:ext cx="49046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http://mathworld.wolfram.com/WheelGraph.html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58490" y="6488668"/>
            <a:ext cx="54580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http://mathworld.wolfram.com/BiconnectedGraph.html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5228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Outline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Assume there exists a minimal nonplanar graph without a </a:t>
            </a:r>
            <a:r>
              <a:rPr lang="en-US" sz="2800" dirty="0" err="1" smtClean="0"/>
              <a:t>Kuratowski</a:t>
            </a:r>
            <a:r>
              <a:rPr lang="en-US" sz="2800" dirty="0" smtClean="0"/>
              <a:t> subgraph.</a:t>
            </a:r>
          </a:p>
          <a:p>
            <a:r>
              <a:rPr lang="en-US" sz="2800" dirty="0" smtClean="0"/>
              <a:t>Every minimal nonplanar graph without </a:t>
            </a:r>
            <a:r>
              <a:rPr lang="en-US" sz="2800" dirty="0" err="1" smtClean="0"/>
              <a:t>Kuratowski</a:t>
            </a:r>
            <a:r>
              <a:rPr lang="en-US" sz="2800" dirty="0" smtClean="0"/>
              <a:t> subgraphs must be 3-connected.</a:t>
            </a:r>
          </a:p>
          <a:p>
            <a:r>
              <a:rPr lang="en-US" sz="2800" dirty="0" smtClean="0"/>
              <a:t>Every graph that is 3-connected without </a:t>
            </a:r>
            <a:r>
              <a:rPr lang="en-US" sz="2800" dirty="0" err="1" smtClean="0"/>
              <a:t>Kuratowski</a:t>
            </a:r>
            <a:r>
              <a:rPr lang="en-US" sz="2800" dirty="0" smtClean="0"/>
              <a:t> subgraphs has a planar embedding.</a:t>
            </a:r>
          </a:p>
          <a:p>
            <a:r>
              <a:rPr lang="en-US" sz="2800" dirty="0" smtClean="0"/>
              <a:t>Thus every minimal nonplanar graph without a </a:t>
            </a:r>
            <a:r>
              <a:rPr lang="en-US" sz="2800" dirty="0" err="1" smtClean="0"/>
              <a:t>Kuratowski</a:t>
            </a:r>
            <a:r>
              <a:rPr lang="en-US" sz="2800" dirty="0" smtClean="0"/>
              <a:t> subgraph must have a planar embedding.</a:t>
            </a:r>
          </a:p>
          <a:p>
            <a:r>
              <a:rPr lang="en-US" sz="2800" dirty="0" smtClean="0"/>
              <a:t>CONTRADICTION!</a:t>
            </a:r>
          </a:p>
          <a:p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1716926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Every minimal nonplanar graph is connected.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NonPlanar graph with 2 components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ln w="25400">
            <a:solidFill>
              <a:schemeClr val="accent1"/>
            </a:solidFill>
          </a:ln>
        </p:spPr>
        <p:txBody>
          <a:bodyPr/>
          <a:lstStyle/>
          <a:p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Smaller nonplanar graph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ln w="25400">
            <a:solidFill>
              <a:schemeClr val="accent1"/>
            </a:solidFill>
          </a:ln>
        </p:spPr>
        <p:txBody>
          <a:bodyPr/>
          <a:lstStyle/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497088" y="3470686"/>
            <a:ext cx="1536970" cy="15369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Other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Vertices\Edges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14702" y="3495365"/>
            <a:ext cx="1439694" cy="143969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NON</a:t>
            </a:r>
          </a:p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PLANAR</a:t>
            </a:r>
          </a:p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Component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86971" y="5823411"/>
            <a:ext cx="88618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Contradicts our Assumption of </a:t>
            </a:r>
            <a:r>
              <a:rPr lang="en-US" sz="3200" b="1" dirty="0" smtClean="0"/>
              <a:t>Minimal</a:t>
            </a:r>
            <a:r>
              <a:rPr lang="en-US" sz="3200" dirty="0" smtClean="0"/>
              <a:t> Nonplanar </a:t>
            </a:r>
            <a:endParaRPr lang="en-US" sz="3200" dirty="0"/>
          </a:p>
        </p:txBody>
      </p:sp>
      <p:sp>
        <p:nvSpPr>
          <p:cNvPr id="13" name="Rectangle 12"/>
          <p:cNvSpPr/>
          <p:nvPr/>
        </p:nvSpPr>
        <p:spPr>
          <a:xfrm>
            <a:off x="7966953" y="3495365"/>
            <a:ext cx="1439694" cy="143969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NON</a:t>
            </a:r>
          </a:p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PLANAR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74012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val 13"/>
          <p:cNvSpPr/>
          <p:nvPr/>
        </p:nvSpPr>
        <p:spPr>
          <a:xfrm>
            <a:off x="3145790" y="3582556"/>
            <a:ext cx="1132840" cy="1740984"/>
          </a:xfrm>
          <a:prstGeom prst="ellipse">
            <a:avLst/>
          </a:prstGeom>
          <a:noFill/>
          <a:ln w="50800">
            <a:solidFill>
              <a:srgbClr val="7030A0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5" name="Oval 14"/>
          <p:cNvSpPr/>
          <p:nvPr/>
        </p:nvSpPr>
        <p:spPr>
          <a:xfrm rot="2835082">
            <a:off x="3257738" y="2657470"/>
            <a:ext cx="1582089" cy="2150333"/>
          </a:xfrm>
          <a:prstGeom prst="ellipse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Every minimal nonplanar graph </a:t>
            </a:r>
            <a:r>
              <a:rPr lang="en-US" dirty="0" smtClean="0"/>
              <a:t>is</a:t>
            </a:r>
            <a:br>
              <a:rPr lang="en-US" dirty="0" smtClean="0"/>
            </a:br>
            <a:r>
              <a:rPr lang="en-US" dirty="0" smtClean="0"/>
              <a:t>2-connected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ASSUME THERE IS A CUT-VERTEX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ln w="25400"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Nonplanar with cut vertex	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Planar Embedding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786971" y="5823411"/>
            <a:ext cx="88618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Contradicts our Assumption of Minimal </a:t>
            </a:r>
            <a:r>
              <a:rPr lang="en-US" sz="3200" b="1" dirty="0" smtClean="0"/>
              <a:t>Nonplanar</a:t>
            </a:r>
            <a:r>
              <a:rPr lang="en-US" sz="3200" dirty="0" smtClean="0"/>
              <a:t> </a:t>
            </a:r>
            <a:endParaRPr lang="en-US" sz="3200" dirty="0"/>
          </a:p>
        </p:txBody>
      </p:sp>
      <p:sp>
        <p:nvSpPr>
          <p:cNvPr id="11" name="Oval 10"/>
          <p:cNvSpPr/>
          <p:nvPr/>
        </p:nvSpPr>
        <p:spPr>
          <a:xfrm>
            <a:off x="2269490" y="3725757"/>
            <a:ext cx="3077210" cy="999914"/>
          </a:xfrm>
          <a:prstGeom prst="ellipse">
            <a:avLst/>
          </a:prstGeom>
          <a:noFill/>
          <a:ln w="508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566160" y="4012778"/>
            <a:ext cx="292100" cy="29210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 rot="2835082">
            <a:off x="8931892" y="2617339"/>
            <a:ext cx="1062399" cy="1806722"/>
          </a:xfrm>
          <a:prstGeom prst="ellipse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6927268" y="3742452"/>
            <a:ext cx="1635761" cy="999914"/>
          </a:xfrm>
          <a:prstGeom prst="ellipse">
            <a:avLst/>
          </a:prstGeom>
          <a:noFill/>
          <a:ln w="508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 rot="20388901">
            <a:off x="8487507" y="4292101"/>
            <a:ext cx="980699" cy="1286046"/>
          </a:xfrm>
          <a:prstGeom prst="ellipse">
            <a:avLst/>
          </a:prstGeom>
          <a:noFill/>
          <a:ln w="50800">
            <a:solidFill>
              <a:srgbClr val="7030A0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3" name="Oval 2"/>
          <p:cNvSpPr/>
          <p:nvPr/>
        </p:nvSpPr>
        <p:spPr>
          <a:xfrm>
            <a:off x="8540750" y="4079664"/>
            <a:ext cx="292100" cy="29210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8977856" y="3355924"/>
            <a:ext cx="10932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PLANAR</a:t>
            </a:r>
            <a:endParaRPr lang="en-US" sz="20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8439149" y="4748619"/>
            <a:ext cx="10932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PLANAR</a:t>
            </a:r>
            <a:endParaRPr lang="en-US" sz="2000" b="1" dirty="0"/>
          </a:p>
        </p:txBody>
      </p:sp>
      <p:sp>
        <p:nvSpPr>
          <p:cNvPr id="25" name="Content Placeholder 24"/>
          <p:cNvSpPr>
            <a:spLocks noGrp="1"/>
          </p:cNvSpPr>
          <p:nvPr>
            <p:ph sz="quarter" idx="4"/>
          </p:nvPr>
        </p:nvSpPr>
        <p:spPr>
          <a:ln w="25400">
            <a:solidFill>
              <a:schemeClr val="accent1"/>
            </a:solidFill>
          </a:ln>
        </p:spPr>
        <p:txBody>
          <a:bodyPr/>
          <a:lstStyle/>
          <a:p>
            <a:endParaRPr lang="en-US" dirty="0"/>
          </a:p>
        </p:txBody>
      </p:sp>
      <p:sp>
        <p:nvSpPr>
          <p:cNvPr id="26" name="Content Placeholder 23"/>
          <p:cNvSpPr txBox="1">
            <a:spLocks/>
          </p:cNvSpPr>
          <p:nvPr/>
        </p:nvSpPr>
        <p:spPr>
          <a:xfrm>
            <a:off x="7191087" y="4040705"/>
            <a:ext cx="4937760" cy="3286760"/>
          </a:xfrm>
          <a:prstGeom prst="rect">
            <a:avLst/>
          </a:prstGeom>
          <a:noFill/>
        </p:spPr>
        <p:txBody>
          <a:bodyPr vert="horz" wrap="square" lIns="0" tIns="45720" rIns="0" bIns="45720" rtlCol="0">
            <a:sp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PLANAR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63106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End.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84047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graph?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 smtClean="0"/>
              <a:t>Vertices</a:t>
            </a:r>
          </a:p>
          <a:p>
            <a:r>
              <a:rPr lang="en-US" dirty="0" smtClean="0"/>
              <a:t>Edges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u="sng" dirty="0" smtClean="0"/>
              <a:t>Variations</a:t>
            </a:r>
          </a:p>
          <a:p>
            <a:r>
              <a:rPr lang="en-US" dirty="0" smtClean="0"/>
              <a:t>Weighted</a:t>
            </a:r>
          </a:p>
          <a:p>
            <a:r>
              <a:rPr lang="en-US" dirty="0" smtClean="0"/>
              <a:t>Colored (Labeled)</a:t>
            </a:r>
          </a:p>
          <a:p>
            <a:r>
              <a:rPr lang="en-US" dirty="0" smtClean="0"/>
              <a:t>Directed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3074" name="Picture 2" descr="http://world.mathigon.org/resources/Graph_Theory/graph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6480" y="2156307"/>
            <a:ext cx="4209143" cy="3367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304246" y="6444641"/>
            <a:ext cx="617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http://world.mathigon.org/resources/Graph_Theory/graph.png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9596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an embedding?</a:t>
            </a:r>
            <a:endParaRPr lang="en-US" dirty="0"/>
          </a:p>
        </p:txBody>
      </p:sp>
      <p:pic>
        <p:nvPicPr>
          <p:cNvPr id="1026" name="Picture 2" descr="http://www.imada.sdu.dk/~btoft/GT2009/PetersenGraphEmbeddings_80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2705" y="2216600"/>
            <a:ext cx="6127550" cy="2888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45997" y="6488668"/>
            <a:ext cx="10731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http://www.imada.sdu.dk/~btoft/GT2009/PetersenGraphEmbeddings_800.gif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95370" y="5566066"/>
            <a:ext cx="50622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Peterson Graph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05078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planar embedding?</a:t>
            </a:r>
            <a:endParaRPr lang="en-US" dirty="0"/>
          </a:p>
        </p:txBody>
      </p:sp>
      <p:pic>
        <p:nvPicPr>
          <p:cNvPr id="4098" name="Picture 2" descr="http://www.boost.org/doc/libs/1_49_0/libs/graph/doc/figs/planar_plane_straight_line.pn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651" y="2474382"/>
            <a:ext cx="8776377" cy="2536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838199" y="6488668"/>
            <a:ext cx="98588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http://www.boost.org/doc/libs/1_49_0/libs/graph/doc/figs/planar_plane_straight_line.png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510530" y="5378103"/>
            <a:ext cx="1231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K</a:t>
            </a:r>
            <a:r>
              <a:rPr lang="en-US" sz="2800" baseline="-25000" dirty="0" smtClean="0"/>
              <a:t>4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54394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Kuratowski</a:t>
            </a:r>
            <a:r>
              <a:rPr lang="en-US" dirty="0" smtClean="0"/>
              <a:t> Subgraphs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3183958" y="1741262"/>
            <a:ext cx="727529" cy="82391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K</a:t>
            </a:r>
            <a:r>
              <a:rPr lang="en-US" sz="2800" baseline="-25000" dirty="0" smtClean="0"/>
              <a:t>5</a:t>
            </a:r>
            <a:endParaRPr lang="en-US" sz="2800" dirty="0" smtClean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7463971" y="1741262"/>
            <a:ext cx="838200" cy="82391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K</a:t>
            </a:r>
            <a:r>
              <a:rPr lang="en-US" sz="2800" baseline="-25000" dirty="0" smtClean="0"/>
              <a:t>3,3 </a:t>
            </a:r>
            <a:endParaRPr lang="en-US" sz="2800" dirty="0"/>
          </a:p>
        </p:txBody>
      </p:sp>
      <p:pic>
        <p:nvPicPr>
          <p:cNvPr id="2050" name="Picture 2" descr="http://www.boost.org/doc/libs/1_49_0/libs/graph/doc/figs/k_5_and_k_3_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2414" y="2725966"/>
            <a:ext cx="6445838" cy="2499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621938" y="6371771"/>
            <a:ext cx="10731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http://www.boost.org/doc/libs/1_49_0/libs/graph/doc/figs/k_5_and_k_3_3.png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57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Freeform 89"/>
          <p:cNvSpPr/>
          <p:nvPr/>
        </p:nvSpPr>
        <p:spPr>
          <a:xfrm>
            <a:off x="6897007" y="3883109"/>
            <a:ext cx="2094811" cy="1748141"/>
          </a:xfrm>
          <a:custGeom>
            <a:avLst/>
            <a:gdLst>
              <a:gd name="connsiteX0" fmla="*/ 0 w 2094811"/>
              <a:gd name="connsiteY0" fmla="*/ 1253002 h 1748141"/>
              <a:gd name="connsiteX1" fmla="*/ 2004060 w 2094811"/>
              <a:gd name="connsiteY1" fmla="*/ 1694962 h 1748141"/>
              <a:gd name="connsiteX2" fmla="*/ 1752600 w 2094811"/>
              <a:gd name="connsiteY2" fmla="*/ 170962 h 1748141"/>
              <a:gd name="connsiteX3" fmla="*/ 1760220 w 2094811"/>
              <a:gd name="connsiteY3" fmla="*/ 102382 h 17481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94811" h="1748141">
                <a:moveTo>
                  <a:pt x="0" y="1253002"/>
                </a:moveTo>
                <a:cubicBezTo>
                  <a:pt x="855980" y="1564152"/>
                  <a:pt x="1711960" y="1875302"/>
                  <a:pt x="2004060" y="1694962"/>
                </a:cubicBezTo>
                <a:cubicBezTo>
                  <a:pt x="2296160" y="1514622"/>
                  <a:pt x="1793240" y="436392"/>
                  <a:pt x="1752600" y="170962"/>
                </a:cubicBezTo>
                <a:cubicBezTo>
                  <a:pt x="1711960" y="-94468"/>
                  <a:pt x="1736090" y="3957"/>
                  <a:pt x="1760220" y="102382"/>
                </a:cubicBezTo>
              </a:path>
            </a:pathLst>
          </a:custGeom>
          <a:noFill/>
          <a:ln w="508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Freeform 90"/>
          <p:cNvSpPr/>
          <p:nvPr/>
        </p:nvSpPr>
        <p:spPr>
          <a:xfrm>
            <a:off x="6898640" y="2047700"/>
            <a:ext cx="2308780" cy="1874060"/>
          </a:xfrm>
          <a:custGeom>
            <a:avLst/>
            <a:gdLst>
              <a:gd name="connsiteX0" fmla="*/ 0 w 2308780"/>
              <a:gd name="connsiteY0" fmla="*/ 736140 h 1874060"/>
              <a:gd name="connsiteX1" fmla="*/ 2204720 w 2308780"/>
              <a:gd name="connsiteY1" fmla="*/ 45260 h 1874060"/>
              <a:gd name="connsiteX2" fmla="*/ 1747520 w 2308780"/>
              <a:gd name="connsiteY2" fmla="*/ 1874060 h 1874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08780" h="1874060">
                <a:moveTo>
                  <a:pt x="0" y="736140"/>
                </a:moveTo>
                <a:cubicBezTo>
                  <a:pt x="956733" y="295873"/>
                  <a:pt x="1913467" y="-144393"/>
                  <a:pt x="2204720" y="45260"/>
                </a:cubicBezTo>
                <a:cubicBezTo>
                  <a:pt x="2495973" y="234913"/>
                  <a:pt x="2121746" y="1054486"/>
                  <a:pt x="1747520" y="1874060"/>
                </a:cubicBezTo>
              </a:path>
            </a:pathLst>
          </a:custGeom>
          <a:noFill/>
          <a:ln w="508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 55"/>
          <p:cNvSpPr/>
          <p:nvPr/>
        </p:nvSpPr>
        <p:spPr>
          <a:xfrm>
            <a:off x="2336800" y="2316467"/>
            <a:ext cx="2225040" cy="1290333"/>
          </a:xfrm>
          <a:custGeom>
            <a:avLst/>
            <a:gdLst>
              <a:gd name="connsiteX0" fmla="*/ 0 w 2225040"/>
              <a:gd name="connsiteY0" fmla="*/ 1270013 h 1290333"/>
              <a:gd name="connsiteX1" fmla="*/ 1107440 w 2225040"/>
              <a:gd name="connsiteY1" fmla="*/ 13 h 1290333"/>
              <a:gd name="connsiteX2" fmla="*/ 2225040 w 2225040"/>
              <a:gd name="connsiteY2" fmla="*/ 1290333 h 1290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25040" h="1290333">
                <a:moveTo>
                  <a:pt x="0" y="1270013"/>
                </a:moveTo>
                <a:cubicBezTo>
                  <a:pt x="368300" y="633319"/>
                  <a:pt x="736600" y="-3374"/>
                  <a:pt x="1107440" y="13"/>
                </a:cubicBezTo>
                <a:cubicBezTo>
                  <a:pt x="1478280" y="3400"/>
                  <a:pt x="1851660" y="646866"/>
                  <a:pt x="2225040" y="1290333"/>
                </a:cubicBezTo>
              </a:path>
            </a:pathLst>
          </a:custGeom>
          <a:noFill/>
          <a:ln w="508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 54"/>
          <p:cNvSpPr/>
          <p:nvPr/>
        </p:nvSpPr>
        <p:spPr>
          <a:xfrm>
            <a:off x="2255059" y="3701082"/>
            <a:ext cx="1887777" cy="1821270"/>
          </a:xfrm>
          <a:custGeom>
            <a:avLst/>
            <a:gdLst>
              <a:gd name="connsiteX0" fmla="*/ 1887777 w 1887777"/>
              <a:gd name="connsiteY0" fmla="*/ 1188720 h 1821270"/>
              <a:gd name="connsiteX1" fmla="*/ 211377 w 1887777"/>
              <a:gd name="connsiteY1" fmla="*/ 1767840 h 1821270"/>
              <a:gd name="connsiteX2" fmla="*/ 79297 w 1887777"/>
              <a:gd name="connsiteY2" fmla="*/ 0 h 18212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87777" h="1821270">
                <a:moveTo>
                  <a:pt x="1887777" y="1188720"/>
                </a:moveTo>
                <a:cubicBezTo>
                  <a:pt x="1200283" y="1577340"/>
                  <a:pt x="512790" y="1965960"/>
                  <a:pt x="211377" y="1767840"/>
                </a:cubicBezTo>
                <a:cubicBezTo>
                  <a:pt x="-90036" y="1569720"/>
                  <a:pt x="-5370" y="784860"/>
                  <a:pt x="79297" y="0"/>
                </a:cubicBezTo>
              </a:path>
            </a:pathLst>
          </a:custGeom>
          <a:noFill/>
          <a:ln w="508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Nonplanarity</a:t>
            </a:r>
            <a:r>
              <a:rPr lang="en-US" dirty="0" smtClean="0"/>
              <a:t> of K</a:t>
            </a:r>
            <a:r>
              <a:rPr lang="en-US" baseline="-25000" dirty="0" smtClean="0"/>
              <a:t>5</a:t>
            </a:r>
            <a:r>
              <a:rPr lang="en-US" dirty="0" smtClean="0"/>
              <a:t> and K</a:t>
            </a:r>
            <a:r>
              <a:rPr lang="en-US" baseline="-25000" dirty="0" smtClean="0"/>
              <a:t>3,3</a:t>
            </a:r>
            <a:endParaRPr lang="en-US" baseline="-25000" dirty="0"/>
          </a:p>
        </p:txBody>
      </p:sp>
      <p:sp>
        <p:nvSpPr>
          <p:cNvPr id="6" name="Oval 5"/>
          <p:cNvSpPr/>
          <p:nvPr/>
        </p:nvSpPr>
        <p:spPr>
          <a:xfrm>
            <a:off x="2262414" y="3543300"/>
            <a:ext cx="201386" cy="215900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341914" y="2725966"/>
            <a:ext cx="201386" cy="215900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719614" y="4762500"/>
            <a:ext cx="201386" cy="215900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408714" y="3543300"/>
            <a:ext cx="201386" cy="215900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985441" y="4762500"/>
            <a:ext cx="201386" cy="215900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796314" y="2725966"/>
            <a:ext cx="201386" cy="215900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8506866" y="2725966"/>
            <a:ext cx="201386" cy="215900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796314" y="3867604"/>
            <a:ext cx="201386" cy="215900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8506866" y="3857414"/>
            <a:ext cx="201386" cy="215900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6796314" y="4978400"/>
            <a:ext cx="201386" cy="215900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8506866" y="4988862"/>
            <a:ext cx="201386" cy="215900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 flipV="1">
            <a:off x="2430999" y="2893606"/>
            <a:ext cx="937098" cy="66467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8" idx="1"/>
            <a:endCxn id="6" idx="4"/>
          </p:cNvCxnSpPr>
          <p:nvPr/>
        </p:nvCxnSpPr>
        <p:spPr>
          <a:xfrm flipH="1" flipV="1">
            <a:off x="2363107" y="3759200"/>
            <a:ext cx="385999" cy="1034918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10" idx="2"/>
            <a:endCxn id="8" idx="6"/>
          </p:cNvCxnSpPr>
          <p:nvPr/>
        </p:nvCxnSpPr>
        <p:spPr>
          <a:xfrm flipH="1">
            <a:off x="2921000" y="4870450"/>
            <a:ext cx="1064441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10" idx="0"/>
            <a:endCxn id="9" idx="4"/>
          </p:cNvCxnSpPr>
          <p:nvPr/>
        </p:nvCxnSpPr>
        <p:spPr>
          <a:xfrm flipV="1">
            <a:off x="4086134" y="3759200"/>
            <a:ext cx="423273" cy="10033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9" idx="1"/>
            <a:endCxn id="7" idx="5"/>
          </p:cNvCxnSpPr>
          <p:nvPr/>
        </p:nvCxnSpPr>
        <p:spPr>
          <a:xfrm flipH="1" flipV="1">
            <a:off x="3513808" y="2910248"/>
            <a:ext cx="924398" cy="66467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9" idx="2"/>
            <a:endCxn id="6" idx="6"/>
          </p:cNvCxnSpPr>
          <p:nvPr/>
        </p:nvCxnSpPr>
        <p:spPr>
          <a:xfrm flipH="1">
            <a:off x="2463800" y="3651250"/>
            <a:ext cx="1944914" cy="0"/>
          </a:xfrm>
          <a:prstGeom prst="line">
            <a:avLst/>
          </a:prstGeom>
          <a:ln w="50800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9" idx="3"/>
            <a:endCxn id="8" idx="7"/>
          </p:cNvCxnSpPr>
          <p:nvPr/>
        </p:nvCxnSpPr>
        <p:spPr>
          <a:xfrm flipH="1">
            <a:off x="2891508" y="3727582"/>
            <a:ext cx="1546698" cy="1066536"/>
          </a:xfrm>
          <a:prstGeom prst="line">
            <a:avLst/>
          </a:prstGeom>
          <a:ln w="508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6" idx="5"/>
            <a:endCxn id="10" idx="1"/>
          </p:cNvCxnSpPr>
          <p:nvPr/>
        </p:nvCxnSpPr>
        <p:spPr>
          <a:xfrm>
            <a:off x="2434308" y="3727582"/>
            <a:ext cx="1580625" cy="1066536"/>
          </a:xfrm>
          <a:prstGeom prst="line">
            <a:avLst/>
          </a:prstGeom>
          <a:ln w="508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8" idx="0"/>
            <a:endCxn id="7" idx="4"/>
          </p:cNvCxnSpPr>
          <p:nvPr/>
        </p:nvCxnSpPr>
        <p:spPr>
          <a:xfrm flipV="1">
            <a:off x="2820307" y="2941866"/>
            <a:ext cx="622300" cy="1820634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10" idx="1"/>
            <a:endCxn id="7" idx="4"/>
          </p:cNvCxnSpPr>
          <p:nvPr/>
        </p:nvCxnSpPr>
        <p:spPr>
          <a:xfrm flipH="1" flipV="1">
            <a:off x="3442607" y="2941866"/>
            <a:ext cx="572326" cy="185225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1360260" y="5840838"/>
            <a:ext cx="3728720" cy="375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CAN’T ADD RED WITHOUT CROSSING</a:t>
            </a:r>
            <a:endParaRPr lang="en-US" b="1" dirty="0">
              <a:solidFill>
                <a:srgbClr val="C00000"/>
              </a:solidFill>
            </a:endParaRPr>
          </a:p>
        </p:txBody>
      </p:sp>
      <p:cxnSp>
        <p:nvCxnSpPr>
          <p:cNvPr id="58" name="Straight Connector 57"/>
          <p:cNvCxnSpPr>
            <a:stCxn id="12" idx="3"/>
            <a:endCxn id="13" idx="7"/>
          </p:cNvCxnSpPr>
          <p:nvPr/>
        </p:nvCxnSpPr>
        <p:spPr>
          <a:xfrm flipH="1">
            <a:off x="6968208" y="2910248"/>
            <a:ext cx="1568150" cy="988974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3" idx="5"/>
            <a:endCxn id="16" idx="1"/>
          </p:cNvCxnSpPr>
          <p:nvPr/>
        </p:nvCxnSpPr>
        <p:spPr>
          <a:xfrm>
            <a:off x="6968208" y="4051886"/>
            <a:ext cx="1568150" cy="968594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12" idx="2"/>
            <a:endCxn id="11" idx="6"/>
          </p:cNvCxnSpPr>
          <p:nvPr/>
        </p:nvCxnSpPr>
        <p:spPr>
          <a:xfrm flipH="1">
            <a:off x="6997700" y="2833916"/>
            <a:ext cx="1509166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H="1">
            <a:off x="6997700" y="3973868"/>
            <a:ext cx="1509166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H="1">
            <a:off x="6997700" y="5089436"/>
            <a:ext cx="1509166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14" idx="1"/>
          </p:cNvCxnSpPr>
          <p:nvPr/>
        </p:nvCxnSpPr>
        <p:spPr>
          <a:xfrm flipH="1" flipV="1">
            <a:off x="6968208" y="2893606"/>
            <a:ext cx="1568150" cy="995426"/>
          </a:xfrm>
          <a:prstGeom prst="line">
            <a:avLst/>
          </a:prstGeom>
          <a:ln w="508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5" idx="7"/>
            <a:endCxn id="14" idx="3"/>
          </p:cNvCxnSpPr>
          <p:nvPr/>
        </p:nvCxnSpPr>
        <p:spPr>
          <a:xfrm flipV="1">
            <a:off x="6968208" y="4041696"/>
            <a:ext cx="1568150" cy="968322"/>
          </a:xfrm>
          <a:prstGeom prst="line">
            <a:avLst/>
          </a:prstGeom>
          <a:ln w="50800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15" idx="7"/>
            <a:endCxn id="12" idx="3"/>
          </p:cNvCxnSpPr>
          <p:nvPr/>
        </p:nvCxnSpPr>
        <p:spPr>
          <a:xfrm flipV="1">
            <a:off x="6968208" y="2910248"/>
            <a:ext cx="1568150" cy="2099770"/>
          </a:xfrm>
          <a:prstGeom prst="line">
            <a:avLst/>
          </a:prstGeom>
          <a:ln w="508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>
            <a:endCxn id="11" idx="5"/>
          </p:cNvCxnSpPr>
          <p:nvPr/>
        </p:nvCxnSpPr>
        <p:spPr>
          <a:xfrm flipH="1" flipV="1">
            <a:off x="6968208" y="2910248"/>
            <a:ext cx="1577897" cy="2027976"/>
          </a:xfrm>
          <a:prstGeom prst="line">
            <a:avLst/>
          </a:prstGeom>
          <a:ln w="508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5657911" y="5833120"/>
            <a:ext cx="4790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CAN’T ADD RED </a:t>
            </a:r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OR GRAY </a:t>
            </a:r>
            <a:r>
              <a:rPr lang="en-US" b="1" dirty="0" smtClean="0">
                <a:solidFill>
                  <a:srgbClr val="C00000"/>
                </a:solidFill>
              </a:rPr>
              <a:t>WITHOUT CROSSING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4836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subdivision?</a:t>
            </a:r>
            <a:endParaRPr lang="en-US" dirty="0"/>
          </a:p>
        </p:txBody>
      </p:sp>
      <p:pic>
        <p:nvPicPr>
          <p:cNvPr id="5122" name="Picture 2" descr="http://www.personal.kent.edu/~rmuhamma/GraphTheory/MyGraphTheory/Diagrams/g82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0686" y="2665222"/>
            <a:ext cx="2540000" cy="2337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://www.personal.kent.edu/~rmuhamma/GraphTheory/MyGraphTheory/Diagrams/g83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6493120" y="3053231"/>
            <a:ext cx="2574434" cy="1798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554480" y="633478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chemeClr val="bg1">
                    <a:lumMod val="95000"/>
                  </a:schemeClr>
                </a:solidFill>
              </a:rPr>
              <a:t>http://www.personal.kent.edu/~rmuhamma/GraphTheory/MyGraphTheory/Diagrams/g83.gif</a:t>
            </a:r>
          </a:p>
          <a:p>
            <a:r>
              <a:rPr lang="en-US" sz="1400" dirty="0" smtClean="0">
                <a:solidFill>
                  <a:schemeClr val="bg1">
                    <a:lumMod val="95000"/>
                  </a:schemeClr>
                </a:solidFill>
              </a:rPr>
              <a:t>http://www.personal.kent.edu/~rmuhamma/GraphTheory/MyGraphTheory/Diagrams/g82.gif</a:t>
            </a:r>
            <a:endParaRPr lang="en-US" sz="1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348480" y="5636618"/>
            <a:ext cx="355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Kuratowski</a:t>
            </a:r>
            <a:r>
              <a:rPr lang="en-US" sz="2400" dirty="0" smtClean="0"/>
              <a:t> Subgraphs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924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Kuratowski’s</a:t>
            </a:r>
            <a:r>
              <a:rPr lang="en-US" dirty="0" smtClean="0"/>
              <a:t> Theorem (1930)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4800" dirty="0"/>
              <a:t>A graph is planar if and only if it does not contain a subdivision of K</a:t>
            </a:r>
            <a:r>
              <a:rPr lang="en-US" sz="4800" baseline="-25000" dirty="0"/>
              <a:t>5</a:t>
            </a:r>
            <a:r>
              <a:rPr lang="en-US" sz="4800" dirty="0"/>
              <a:t> or K</a:t>
            </a:r>
            <a:r>
              <a:rPr lang="en-US" sz="4800" baseline="-25000" dirty="0"/>
              <a:t>3,3</a:t>
            </a:r>
            <a:r>
              <a:rPr lang="en-US" sz="4800" dirty="0"/>
              <a:t>. </a:t>
            </a:r>
          </a:p>
        </p:txBody>
      </p:sp>
      <p:sp>
        <p:nvSpPr>
          <p:cNvPr id="4" name="Rectangle 3"/>
          <p:cNvSpPr/>
          <p:nvPr/>
        </p:nvSpPr>
        <p:spPr>
          <a:xfrm>
            <a:off x="1097280" y="6488668"/>
            <a:ext cx="55522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http://www.math.ucla.edu/~mwilliams/pdf/petersen.pdf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2080" y="3587850"/>
            <a:ext cx="3098800" cy="228124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68519" y="3689728"/>
            <a:ext cx="2739471" cy="221047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60891" y="3720833"/>
            <a:ext cx="2773968" cy="2148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103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Minimal Nonplanar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3200" dirty="0"/>
              <a:t>Nonplanar graph that becomes planar upon removal of </a:t>
            </a:r>
            <a:r>
              <a:rPr lang="en-US" sz="3200" dirty="0" smtClean="0"/>
              <a:t>any vertex or edge.</a:t>
            </a:r>
            <a:endParaRPr lang="en-US" sz="3200" dirty="0"/>
          </a:p>
          <a:p>
            <a:endParaRPr lang="en-US" sz="3200" dirty="0"/>
          </a:p>
          <a:p>
            <a:r>
              <a:rPr lang="en-US" sz="3200" dirty="0" smtClean="0"/>
              <a:t>If we prove that every minimal nonplanar graph must contain a </a:t>
            </a:r>
            <a:r>
              <a:rPr lang="en-US" sz="3200" dirty="0" err="1" smtClean="0"/>
              <a:t>Kuratowski</a:t>
            </a:r>
            <a:r>
              <a:rPr lang="en-US" sz="3200" dirty="0" smtClean="0"/>
              <a:t> subgraph then we have proved that every nonplanar graph must contain a </a:t>
            </a:r>
            <a:r>
              <a:rPr lang="en-US" sz="3200" dirty="0" err="1" smtClean="0"/>
              <a:t>Kuratowski</a:t>
            </a:r>
            <a:r>
              <a:rPr lang="en-US" sz="3200" dirty="0" smtClean="0"/>
              <a:t> subgraph as all nonplanar graphs must contain a minimal nonplanar subgraph.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79610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309</TotalTime>
  <Words>318</Words>
  <Application>Microsoft Office PowerPoint</Application>
  <PresentationFormat>Widescreen</PresentationFormat>
  <Paragraphs>85</Paragraphs>
  <Slides>15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Retrospect</vt:lpstr>
      <vt:lpstr>Characteristics of  Planar Graphs</vt:lpstr>
      <vt:lpstr>What is a graph?</vt:lpstr>
      <vt:lpstr>What is an embedding?</vt:lpstr>
      <vt:lpstr>What is a planar embedding?</vt:lpstr>
      <vt:lpstr>Kuratowski Subgraphs</vt:lpstr>
      <vt:lpstr>Nonplanarity of K5 and K3,3</vt:lpstr>
      <vt:lpstr>What is a subdivision?</vt:lpstr>
      <vt:lpstr>Kuratowski’s Theorem (1930)</vt:lpstr>
      <vt:lpstr>Minimal Nonplanar</vt:lpstr>
      <vt:lpstr>Connected Graphs</vt:lpstr>
      <vt:lpstr>K-Connectivity</vt:lpstr>
      <vt:lpstr>Proof Outline</vt:lpstr>
      <vt:lpstr>Every minimal nonplanar graph is connected.</vt:lpstr>
      <vt:lpstr>Every minimal nonplanar graph is 2-connected.</vt:lpstr>
      <vt:lpstr>The End.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Characteristics of Planar Graphs</dc:title>
  <dc:creator>George Lee Ge</dc:creator>
  <cp:lastModifiedBy>George Lee Ge</cp:lastModifiedBy>
  <cp:revision>24</cp:revision>
  <dcterms:created xsi:type="dcterms:W3CDTF">2015-12-04T15:07:54Z</dcterms:created>
  <dcterms:modified xsi:type="dcterms:W3CDTF">2015-12-09T21:30:01Z</dcterms:modified>
</cp:coreProperties>
</file>